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6"/>
  </p:notesMasterIdLst>
  <p:handoutMasterIdLst>
    <p:handoutMasterId r:id="rId27"/>
  </p:handoutMasterIdLst>
  <p:sldIdLst>
    <p:sldId id="565" r:id="rId2"/>
    <p:sldId id="734" r:id="rId3"/>
    <p:sldId id="739" r:id="rId4"/>
    <p:sldId id="728" r:id="rId5"/>
    <p:sldId id="707" r:id="rId6"/>
    <p:sldId id="730" r:id="rId7"/>
    <p:sldId id="733" r:id="rId8"/>
    <p:sldId id="756" r:id="rId9"/>
    <p:sldId id="732" r:id="rId10"/>
    <p:sldId id="737" r:id="rId11"/>
    <p:sldId id="755" r:id="rId12"/>
    <p:sldId id="735" r:id="rId13"/>
    <p:sldId id="736" r:id="rId14"/>
    <p:sldId id="752" r:id="rId15"/>
    <p:sldId id="740" r:id="rId16"/>
    <p:sldId id="741" r:id="rId17"/>
    <p:sldId id="742" r:id="rId18"/>
    <p:sldId id="745" r:id="rId19"/>
    <p:sldId id="743" r:id="rId20"/>
    <p:sldId id="746" r:id="rId21"/>
    <p:sldId id="748" r:id="rId22"/>
    <p:sldId id="753" r:id="rId23"/>
    <p:sldId id="726" r:id="rId24"/>
    <p:sldId id="75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607"/>
    <a:srgbClr val="FF9933"/>
    <a:srgbClr val="CC3300"/>
    <a:srgbClr val="DEA900"/>
    <a:srgbClr val="2121B9"/>
    <a:srgbClr val="19198F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0" autoAdjust="0"/>
    <p:restoredTop sz="94992" autoAdjust="0"/>
  </p:normalViewPr>
  <p:slideViewPr>
    <p:cSldViewPr>
      <p:cViewPr>
        <p:scale>
          <a:sx n="100" d="100"/>
          <a:sy n="100" d="100"/>
        </p:scale>
        <p:origin x="-5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80"/>
    </p:cViewPr>
  </p:sorterViewPr>
  <p:notesViewPr>
    <p:cSldViewPr>
      <p:cViewPr varScale="1">
        <p:scale>
          <a:sx n="74" d="100"/>
          <a:sy n="74" d="100"/>
        </p:scale>
        <p:origin x="-360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FC67D-84B7-CD4B-97A8-C603A6A7C6C4}" type="datetimeFigureOut">
              <a:rPr lang="en-US" smtClean="0"/>
              <a:t>22/11/15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B872-C874-0C4D-B31E-C92F95B7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21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r>
              <a:rPr lang="en-GB" smtClean="0"/>
              <a:t>Resource Person: Michelle Mendonca Contact: 7506662231</a:t>
            </a: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320A2E5-F82C-46ED-B693-F72307A2A5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628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97317F9-668C-43FA-B3AE-A868B74FC0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B79CD2-20D0-490C-BA6D-BBA40005C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5D78C-994B-4474-9EE0-03E05AE6D2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95826-E977-400B-AC92-888AA11653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7C08169-4EEF-4D8C-AA26-B29A1FE798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8A05D9-4C7B-422D-AE23-A804763455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D176AD-8E42-424D-B692-3D87A9A4A3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761935-B416-4030-BD48-9C555E8988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B51BBF-E6BD-4FBD-BC0C-AAF3704CE6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B2404C-53E7-48B0-8B04-1C9555D6D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E747F5-22A8-4507-97F5-E396BEDF86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725CB06D-E706-4EFD-8857-80502CAC23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895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SKILL BUILDING FOR JUDICIAL OFFICERS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RESOURCE PERSON: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Justice and Care: Advocate Michelle Mendonca:  Contact at 7506662231/ 7506610176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1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Circles of Control, Influence, Concern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3627437"/>
          </a:xfrm>
        </p:spPr>
        <p:txBody>
          <a:bodyPr>
            <a:normAutofit/>
          </a:bodyPr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/>
              <a:t>Circle of Control: Situations we can control (situations involving our own behavior)</a:t>
            </a:r>
          </a:p>
          <a:p>
            <a:pPr marL="481013" lvl="1" indent="0">
              <a:buClr>
                <a:schemeClr val="bg2"/>
              </a:buClr>
              <a:buNone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Circle of Influence: Situations we can influence but not control (situations involving other people’s behavior)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/>
              <a:t>Circle of Concern: Situations that affect us but we can do nothing about (your past, global issues, terrorism)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853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3627437"/>
          </a:xfrm>
        </p:spPr>
        <p:txBody>
          <a:bodyPr>
            <a:normAutofit/>
          </a:bodyPr>
          <a:lstStyle/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800" dirty="0"/>
              <a:t>Circle of Control: Situations we can control (situations involving our own behavior</a:t>
            </a:r>
            <a:r>
              <a:rPr lang="en-US" sz="1800" dirty="0" smtClean="0"/>
              <a:t>)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Circle of Concern: Situations that affect us but we can do nothing about (your past, global issues, terrorism)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Circle of Influence: Situations we can influence but not control (situations involving other people’s behavior)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067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8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LARGE GROUP DISCUSSION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What are the </a:t>
            </a:r>
            <a:r>
              <a:rPr lang="en-US" sz="2000" dirty="0" smtClean="0"/>
              <a:t>courtroom and environment circumstances that make judges </a:t>
            </a:r>
            <a:r>
              <a:rPr lang="en-US" sz="2000" dirty="0" smtClean="0"/>
              <a:t>feel disempowered?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12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SMALL GROUP DISCUSSION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For each factor and circumstance that emerged from the large group discussion, divide into small groups and plot the factors in the circles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207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Conclusion of Exercise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114300" indent="0">
              <a:buClr>
                <a:schemeClr val="bg2"/>
              </a:buClr>
              <a:buNone/>
            </a:pPr>
            <a:endParaRPr lang="en-US" sz="2000" dirty="0" smtClean="0"/>
          </a:p>
          <a:p>
            <a:pPr marL="755650" lvl="2" indent="0">
              <a:buClr>
                <a:schemeClr val="bg2"/>
              </a:buClr>
              <a:buNone/>
            </a:pPr>
            <a:endParaRPr lang="en-US" sz="17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Presentation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Summary of </a:t>
            </a:r>
            <a:r>
              <a:rPr lang="en-US" sz="1700" dirty="0" err="1" smtClean="0"/>
              <a:t>learnings</a:t>
            </a:r>
            <a:endParaRPr lang="en-US" sz="17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492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1336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Brush Script MT Italic"/>
                <a:cs typeface="Brush Script MT Italic"/>
              </a:rPr>
              <a:t>Effectiveness Through  Double-Loop Thinking</a:t>
            </a:r>
            <a:endParaRPr lang="en-US" i="1" dirty="0">
              <a:solidFill>
                <a:schemeClr val="bg1"/>
              </a:solidFill>
              <a:latin typeface="Brush Script MT Italic"/>
              <a:cs typeface="Brush Script MT Ital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RESOURCE PERSON: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Justice and Care: Advocate Michelle Mendonca:  Contact at 7506662231/ 7506610176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9144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6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SINGLE LOOP V. DOUBLE LOOP THINKING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3627437"/>
          </a:xfrm>
        </p:spPr>
        <p:txBody>
          <a:bodyPr>
            <a:normAutofit/>
          </a:bodyPr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Single Loop thinking: what should I do?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Double Loop thinking: why am I doing what I am doing?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Double Loop thinking leads to innovation</a:t>
            </a:r>
          </a:p>
          <a:p>
            <a:pPr marL="481013" lvl="1" indent="0">
              <a:buClr>
                <a:schemeClr val="bg2"/>
              </a:buClr>
              <a:buNone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Justice and Care: Advocate Michelle Mendonca:  Contact at 7506662231/ 7506610176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572000"/>
            <a:ext cx="4800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SMALL GROUP DISCUSSION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81013" lvl="1" indent="0">
              <a:buClr>
                <a:schemeClr val="bg2"/>
              </a:buClr>
              <a:buNone/>
            </a:pPr>
            <a:r>
              <a:rPr lang="en-US" sz="2000" dirty="0" smtClean="0"/>
              <a:t>Each group will discuss a scenario and answer the following questions: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What is the goal of this activity I am conducting (in the scenario)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How can I perform the activity in a way that leads to the goal?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Before starting on the discussion, each group will share its goal with the larger audience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578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Conclusion of Exercise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Presentation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Summary of </a:t>
            </a:r>
            <a:r>
              <a:rPr lang="en-US" sz="1700" dirty="0" err="1" smtClean="0"/>
              <a:t>learnings</a:t>
            </a:r>
            <a:endParaRPr lang="en-US" sz="17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830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rush Script MT Italic"/>
                <a:cs typeface="Brush Script MT Italic"/>
              </a:rPr>
              <a:t>Effectiveness Through Changing our Mindset</a:t>
            </a:r>
            <a:endParaRPr lang="en-US" dirty="0">
              <a:solidFill>
                <a:schemeClr val="bg1"/>
              </a:solidFill>
              <a:latin typeface="Brush Script MT Italic"/>
              <a:cs typeface="Brush Script MT Ital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RESOURCE PERSON: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Justice and Care: Advocate Michelle Mendonca:  Contact at 7506662231/ 7506610176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819400"/>
            <a:ext cx="8991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4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229600" cy="838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Session Objectives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7587756" cy="3703647"/>
          </a:xfrm>
        </p:spPr>
        <p:txBody>
          <a:bodyPr/>
          <a:lstStyle/>
          <a:p>
            <a:pPr marL="287338" indent="0" algn="just">
              <a:buClrTx/>
              <a:buNone/>
              <a:tabLst>
                <a:tab pos="287338" algn="l"/>
                <a:tab pos="341313" algn="l"/>
                <a:tab pos="860425" algn="l"/>
              </a:tabLst>
            </a:pPr>
            <a:r>
              <a:rPr lang="en-US" sz="2000" dirty="0" smtClean="0"/>
              <a:t>To explore tools to help judges effectively deliver timely justice</a:t>
            </a:r>
          </a:p>
          <a:p>
            <a:pPr marL="630238" indent="-342900" algn="just">
              <a:buClrTx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630238" indent="-342900" algn="just">
              <a:buClrTx/>
              <a:tabLst>
                <a:tab pos="287338" algn="l"/>
                <a:tab pos="341313" algn="l"/>
                <a:tab pos="860425" algn="l"/>
              </a:tabLst>
            </a:pPr>
            <a:r>
              <a:rPr lang="en-US" sz="2000" dirty="0" smtClean="0"/>
              <a:t>Through developing more control over circumstances</a:t>
            </a:r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r>
              <a:rPr lang="en-US" sz="2000" dirty="0" smtClean="0"/>
              <a:t>Through double-loop thinking</a:t>
            </a:r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r>
              <a:rPr lang="en-US" sz="2000" dirty="0" smtClean="0"/>
              <a:t>Through a paradigm shift</a:t>
            </a:r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Justice and Care: Advocate Michelle Mendonca:  Contact at 7506662231/ 7506610176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DISCUSSION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755650" lvl="2" indent="0">
              <a:buClr>
                <a:schemeClr val="bg2"/>
              </a:buClr>
              <a:buNone/>
            </a:pPr>
            <a:endParaRPr lang="en-US" sz="17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We see things not as they are but as we are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We believe what we see or we see what we believe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607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ROLE PLAYS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755650" lvl="2" indent="0">
              <a:buClr>
                <a:schemeClr val="bg2"/>
              </a:buClr>
              <a:buNone/>
            </a:pPr>
            <a:endParaRPr lang="en-US" sz="17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420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DISCUSSION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755650" lvl="2" indent="0">
              <a:buClr>
                <a:schemeClr val="bg2"/>
              </a:buClr>
              <a:buNone/>
            </a:pPr>
            <a:endParaRPr lang="en-US" sz="17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Roger Bannister and the 4-minute mile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Is a mindset change critical to success?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524000"/>
            <a:ext cx="28448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1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FEEDBACK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7854696" cy="182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ERSON: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Justice and Care: Advocate Michelle Mendonca:  Contact at 7506662231/ 7506610176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886200"/>
            <a:ext cx="34671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8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59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HANK 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7854696" cy="182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ERSON: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Justice and Care: Advocate Michelle Mendonca:  Contact at 7506662231/ 7506610176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2184400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3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Brush Script MT Italic"/>
                <a:cs typeface="Brush Script MT Italic"/>
              </a:rPr>
              <a:t>Effectiveness by Gaining Control Over Our Circumstances</a:t>
            </a:r>
            <a:endParaRPr lang="en-US" i="1" dirty="0">
              <a:solidFill>
                <a:schemeClr val="bg1"/>
              </a:solidFill>
              <a:latin typeface="Brush Script MT Italic"/>
              <a:cs typeface="Brush Script MT Ital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RESOURCE PERSON: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Justice and Care: Advocate Michelle Mendonca:  Contact at 7506662231/ 7506610176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895600"/>
            <a:ext cx="8839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5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229600" cy="838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Discussion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7587756" cy="3703647"/>
          </a:xfrm>
        </p:spPr>
        <p:txBody>
          <a:bodyPr/>
          <a:lstStyle/>
          <a:p>
            <a:pPr marL="630238" indent="-342900" algn="just">
              <a:buClrTx/>
              <a:tabLst>
                <a:tab pos="287338" algn="l"/>
                <a:tab pos="341313" algn="l"/>
                <a:tab pos="860425" algn="l"/>
              </a:tabLst>
            </a:pPr>
            <a:r>
              <a:rPr lang="en-US" sz="2000" dirty="0" smtClean="0"/>
              <a:t>Why are some people successful in the same circumstances while others fail?</a:t>
            </a:r>
          </a:p>
          <a:p>
            <a:pPr marL="630238" indent="-342900" algn="just">
              <a:buClrTx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630238" indent="-342900" algn="just">
              <a:buClrTx/>
              <a:tabLst>
                <a:tab pos="287338" algn="l"/>
                <a:tab pos="341313" algn="l"/>
                <a:tab pos="860425" algn="l"/>
              </a:tabLst>
            </a:pPr>
            <a:r>
              <a:rPr lang="en-US" sz="2000" dirty="0" smtClean="0"/>
              <a:t>Test for locus of control</a:t>
            </a:r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Justice and Care: Advocate Michelle Mendonca:  Contact at 7506662231/ 7506610176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971800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4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Are You the Master of Your Fate?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458200" cy="3551237"/>
          </a:xfrm>
        </p:spPr>
        <p:txBody>
          <a:bodyPr>
            <a:normAutofit/>
          </a:bodyPr>
          <a:lstStyle/>
          <a:p>
            <a:pPr marL="114300" indent="0">
              <a:buClr>
                <a:schemeClr val="bg2"/>
              </a:buClr>
              <a:buNone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800" dirty="0" smtClean="0"/>
              <a:t>When something good happens do you credit your actions or your luck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800" dirty="0" smtClean="0"/>
              <a:t>When something bad happens do you take responsibility or credit it to fate</a:t>
            </a:r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657600"/>
            <a:ext cx="4114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8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Locus of Control?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133600"/>
            <a:ext cx="8915400" cy="3703637"/>
          </a:xfrm>
        </p:spPr>
        <p:txBody>
          <a:bodyPr>
            <a:normAutofit/>
          </a:bodyPr>
          <a:lstStyle/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800" dirty="0" smtClean="0"/>
              <a:t>Julian Rotter, a </a:t>
            </a:r>
            <a:r>
              <a:rPr lang="en-US" sz="1800" dirty="0" err="1" smtClean="0"/>
              <a:t>behavioural</a:t>
            </a:r>
            <a:r>
              <a:rPr lang="en-US" sz="1800" dirty="0" smtClean="0"/>
              <a:t> </a:t>
            </a:r>
            <a:r>
              <a:rPr lang="en-US" sz="1800" dirty="0" err="1" smtClean="0"/>
              <a:t>pyschologist</a:t>
            </a:r>
            <a:r>
              <a:rPr lang="en-US" sz="1800" dirty="0" smtClean="0"/>
              <a:t>, developed the concept of locus of control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People with an external locus of control place responsibility for </a:t>
            </a:r>
            <a:r>
              <a:rPr lang="en-US" sz="2000" dirty="0" err="1" smtClean="0"/>
              <a:t>behavioural</a:t>
            </a:r>
            <a:r>
              <a:rPr lang="en-US" sz="2000" dirty="0" smtClean="0"/>
              <a:t> consequences on luck, fate, other people etc.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People with an internal locus of control place responsibility for </a:t>
            </a:r>
            <a:r>
              <a:rPr lang="en-US" sz="2000" dirty="0" err="1" smtClean="0"/>
              <a:t>behavioural</a:t>
            </a:r>
            <a:r>
              <a:rPr lang="en-US" sz="2000" dirty="0" smtClean="0"/>
              <a:t> consequences on their own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and personality characteristics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819400"/>
            <a:ext cx="1066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Video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481013" lvl="1" indent="0">
              <a:buClr>
                <a:schemeClr val="bg2"/>
              </a:buClr>
              <a:buNone/>
            </a:pPr>
            <a:r>
              <a:rPr lang="en-US" sz="1600" dirty="0" smtClean="0"/>
              <a:t>Discussion</a:t>
            </a:r>
          </a:p>
          <a:p>
            <a:pPr marL="481013" lvl="1" indent="0">
              <a:buClr>
                <a:schemeClr val="bg2"/>
              </a:buClr>
              <a:buNone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600" dirty="0" smtClean="0"/>
              <a:t>What are the 2 kinds of responses the Israelis could have made?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600" dirty="0" smtClean="0"/>
              <a:t>Why did they respond the way they did?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741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Conclusion of Exercise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114300" indent="0">
              <a:buClr>
                <a:schemeClr val="bg2"/>
              </a:buClr>
              <a:buNone/>
            </a:pPr>
            <a:endParaRPr lang="en-US" sz="2000" dirty="0" smtClean="0"/>
          </a:p>
          <a:p>
            <a:pPr marL="755650" lvl="2" indent="0">
              <a:buClr>
                <a:schemeClr val="bg2"/>
              </a:buClr>
              <a:buNone/>
            </a:pPr>
            <a:endParaRPr lang="en-US" sz="17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Presentation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Summary of </a:t>
            </a:r>
            <a:r>
              <a:rPr lang="en-US" sz="1700" dirty="0" err="1" smtClean="0"/>
              <a:t>learnings</a:t>
            </a:r>
            <a:endParaRPr lang="en-US" sz="17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787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Can we Change our Locus of Control?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Locus of control is developed through childhood learning, culture and life experiences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Can we unlearn this?</a:t>
            </a: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348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rgbClr val="000000"/>
      </a:dk1>
      <a:lt1>
        <a:sysClr val="window" lastClr="FFFFFF"/>
      </a:lt1>
      <a:dk2>
        <a:srgbClr val="000304"/>
      </a:dk2>
      <a:lt2>
        <a:srgbClr val="000000"/>
      </a:lt2>
      <a:accent1>
        <a:srgbClr val="000000"/>
      </a:accent1>
      <a:accent2>
        <a:srgbClr val="000101"/>
      </a:accent2>
      <a:accent3>
        <a:srgbClr val="000505"/>
      </a:accent3>
      <a:accent4>
        <a:srgbClr val="000A07"/>
      </a:accent4>
      <a:accent5>
        <a:srgbClr val="010100"/>
      </a:accent5>
      <a:accent6>
        <a:srgbClr val="010200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16349</TotalTime>
  <Words>1078</Words>
  <Application>Microsoft Macintosh PowerPoint</Application>
  <PresentationFormat>On-screen Show (4:3)</PresentationFormat>
  <Paragraphs>855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SKILL BUILDING FOR JUDICIAL OFFICERS</vt:lpstr>
      <vt:lpstr>Session Objectives</vt:lpstr>
      <vt:lpstr>Effectiveness by Gaining Control Over Our Circumstances</vt:lpstr>
      <vt:lpstr>Discussion</vt:lpstr>
      <vt:lpstr>Are You the Master of Your Fate?</vt:lpstr>
      <vt:lpstr>Locus of Control?</vt:lpstr>
      <vt:lpstr>Video</vt:lpstr>
      <vt:lpstr>Conclusion of Exercise</vt:lpstr>
      <vt:lpstr>Can we Change our Locus of Control?</vt:lpstr>
      <vt:lpstr>Circles of Control, Influence, Concern</vt:lpstr>
      <vt:lpstr>PowerPoint Presentation</vt:lpstr>
      <vt:lpstr>LARGE GROUP DISCUSSION</vt:lpstr>
      <vt:lpstr>SMALL GROUP DISCUSSION</vt:lpstr>
      <vt:lpstr>Conclusion of Exercise</vt:lpstr>
      <vt:lpstr>Effectiveness Through  Double-Loop Thinking</vt:lpstr>
      <vt:lpstr>SINGLE LOOP V. DOUBLE LOOP THINKING</vt:lpstr>
      <vt:lpstr>SMALL GROUP DISCUSSION</vt:lpstr>
      <vt:lpstr>Conclusion of Exercise</vt:lpstr>
      <vt:lpstr>Effectiveness Through Changing our Mindset</vt:lpstr>
      <vt:lpstr>DISCUSSION</vt:lpstr>
      <vt:lpstr>ROLE PLAYS</vt:lpstr>
      <vt:lpstr>DISCUSSION</vt:lpstr>
      <vt:lpstr>FEEDBACK</vt:lpstr>
      <vt:lpstr>HANK YOU</vt:lpstr>
    </vt:vector>
  </TitlesOfParts>
  <Company>ax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Taylor</dc:creator>
  <cp:lastModifiedBy>Michelle Mendonca</cp:lastModifiedBy>
  <cp:revision>1059</cp:revision>
  <dcterms:created xsi:type="dcterms:W3CDTF">2008-07-26T11:26:39Z</dcterms:created>
  <dcterms:modified xsi:type="dcterms:W3CDTF">2015-11-22T13:22:25Z</dcterms:modified>
</cp:coreProperties>
</file>